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708" r:id="rId5"/>
    <p:sldMasterId id="2147483720" r:id="rId6"/>
    <p:sldMasterId id="2147483732" r:id="rId7"/>
    <p:sldMasterId id="2147483696" r:id="rId8"/>
    <p:sldMasterId id="2147483746" r:id="rId9"/>
  </p:sldMasterIdLst>
  <p:notesMasterIdLst>
    <p:notesMasterId r:id="rId11"/>
  </p:notesMasterIdLst>
  <p:sldIdLst>
    <p:sldId id="25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18E6"/>
    <a:srgbClr val="5261AC"/>
    <a:srgbClr val="00AEEF"/>
    <a:srgbClr val="8CC63F"/>
    <a:srgbClr val="EBE729"/>
    <a:srgbClr val="E31937"/>
    <a:srgbClr val="F89828"/>
    <a:srgbClr val="EC008C"/>
    <a:srgbClr val="003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AADFA8-EB13-45A1-B70B-3898C07D9403}" v="6" dt="2026-04-01T20:51:11.8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34"/>
    <p:restoredTop sz="94558"/>
  </p:normalViewPr>
  <p:slideViewPr>
    <p:cSldViewPr snapToGrid="0">
      <p:cViewPr varScale="1">
        <p:scale>
          <a:sx n="103" d="100"/>
          <a:sy n="103" d="100"/>
        </p:scale>
        <p:origin x="1277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ba Datta Mandal" userId="96fd84df-6f7c-42cc-b2e7-7f559e6d15c6" providerId="ADAL" clId="{481BC80F-4462-4AD1-83FE-77E04F2F9521}"/>
    <pc:docChg chg="custSel modSld">
      <pc:chgData name="Deba Datta Mandal" userId="96fd84df-6f7c-42cc-b2e7-7f559e6d15c6" providerId="ADAL" clId="{481BC80F-4462-4AD1-83FE-77E04F2F9521}" dt="2026-04-01T21:06:57.831" v="98" actId="207"/>
      <pc:docMkLst>
        <pc:docMk/>
      </pc:docMkLst>
      <pc:sldChg chg="addSp delSp modSp mod">
        <pc:chgData name="Deba Datta Mandal" userId="96fd84df-6f7c-42cc-b2e7-7f559e6d15c6" providerId="ADAL" clId="{481BC80F-4462-4AD1-83FE-77E04F2F9521}" dt="2026-04-01T21:06:57.831" v="98" actId="207"/>
        <pc:sldMkLst>
          <pc:docMk/>
          <pc:sldMk cId="1738888300" sldId="256"/>
        </pc:sldMkLst>
        <pc:spChg chg="add mod">
          <ac:chgData name="Deba Datta Mandal" userId="96fd84df-6f7c-42cc-b2e7-7f559e6d15c6" providerId="ADAL" clId="{481BC80F-4462-4AD1-83FE-77E04F2F9521}" dt="2026-04-01T21:06:57.831" v="98" actId="207"/>
          <ac:spMkLst>
            <pc:docMk/>
            <pc:sldMk cId="1738888300" sldId="256"/>
            <ac:spMk id="2" creationId="{17C8CC16-2D7E-CC5F-5075-D63DC5646E80}"/>
          </ac:spMkLst>
        </pc:spChg>
        <pc:spChg chg="mod">
          <ac:chgData name="Deba Datta Mandal" userId="96fd84df-6f7c-42cc-b2e7-7f559e6d15c6" providerId="ADAL" clId="{481BC80F-4462-4AD1-83FE-77E04F2F9521}" dt="2026-04-01T21:06:37.721" v="97" actId="1035"/>
          <ac:spMkLst>
            <pc:docMk/>
            <pc:sldMk cId="1738888300" sldId="256"/>
            <ac:spMk id="4" creationId="{970014C7-3CEE-6769-D3DE-99801644DBA3}"/>
          </ac:spMkLst>
        </pc:spChg>
        <pc:spChg chg="del mod">
          <ac:chgData name="Deba Datta Mandal" userId="96fd84df-6f7c-42cc-b2e7-7f559e6d15c6" providerId="ADAL" clId="{481BC80F-4462-4AD1-83FE-77E04F2F9521}" dt="2026-04-01T20:56:28.884" v="72" actId="478"/>
          <ac:spMkLst>
            <pc:docMk/>
            <pc:sldMk cId="1738888300" sldId="256"/>
            <ac:spMk id="6" creationId="{DA8FE920-3BA9-64D2-A2E6-B3C3D89ADD13}"/>
          </ac:spMkLst>
        </pc:spChg>
        <pc:spChg chg="mod">
          <ac:chgData name="Deba Datta Mandal" userId="96fd84df-6f7c-42cc-b2e7-7f559e6d15c6" providerId="ADAL" clId="{481BC80F-4462-4AD1-83FE-77E04F2F9521}" dt="2026-04-01T20:56:43.642" v="94" actId="1036"/>
          <ac:spMkLst>
            <pc:docMk/>
            <pc:sldMk cId="1738888300" sldId="256"/>
            <ac:spMk id="7" creationId="{31F5F413-472F-CC6F-9A93-769DF39082D9}"/>
          </ac:spMkLst>
        </pc:spChg>
        <pc:spChg chg="add del mod">
          <ac:chgData name="Deba Datta Mandal" userId="96fd84df-6f7c-42cc-b2e7-7f559e6d15c6" providerId="ADAL" clId="{481BC80F-4462-4AD1-83FE-77E04F2F9521}" dt="2026-04-01T20:50:52.066" v="29" actId="478"/>
          <ac:spMkLst>
            <pc:docMk/>
            <pc:sldMk cId="1738888300" sldId="256"/>
            <ac:spMk id="13" creationId="{77F9D14E-6082-1B40-4C89-59D674334B03}"/>
          </ac:spMkLst>
        </pc:spChg>
        <pc:spChg chg="mod">
          <ac:chgData name="Deba Datta Mandal" userId="96fd84df-6f7c-42cc-b2e7-7f559e6d15c6" providerId="ADAL" clId="{481BC80F-4462-4AD1-83FE-77E04F2F9521}" dt="2026-04-01T20:53:49.053" v="71" actId="20577"/>
          <ac:spMkLst>
            <pc:docMk/>
            <pc:sldMk cId="1738888300" sldId="256"/>
            <ac:spMk id="17" creationId="{4F799432-D8D2-D181-06FB-E1F143559345}"/>
          </ac:spMkLst>
        </pc:spChg>
        <pc:spChg chg="del mod">
          <ac:chgData name="Deba Datta Mandal" userId="96fd84df-6f7c-42cc-b2e7-7f559e6d15c6" providerId="ADAL" clId="{481BC80F-4462-4AD1-83FE-77E04F2F9521}" dt="2026-04-01T16:25:24.715" v="1" actId="478"/>
          <ac:spMkLst>
            <pc:docMk/>
            <pc:sldMk cId="1738888300" sldId="256"/>
            <ac:spMk id="18" creationId="{4FA1B83A-2304-5B9F-DCB6-1CF0C7CAD6D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669C6-8630-4823-8FEF-9C0E37EB39CB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1A60F-5B8A-433A-A8B9-687809628E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048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81A60F-5B8A-433A-A8B9-687809628E1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705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3558"/>
            <a:ext cx="7772400" cy="1102519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21396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40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74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9553"/>
            <a:ext cx="2057400" cy="380507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9553"/>
            <a:ext cx="6019800" cy="3805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741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3558"/>
            <a:ext cx="7772400" cy="110251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21396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36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66B5AF2-B459-8C4F-B81B-33B41DB7B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54524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7744"/>
            <a:ext cx="7772400" cy="162018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843558"/>
            <a:ext cx="7772400" cy="166047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292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A9E2965A-0C98-4641-9E09-1A13AA0C9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2940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531F73C5-E911-0145-86AF-F20904032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2609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0184996E-4F7D-A347-9A0D-7A4F2D180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6112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440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74203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89553"/>
            <a:ext cx="5111750" cy="34023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5741"/>
            <a:ext cx="3008313" cy="2546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25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3096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89852"/>
            <a:ext cx="5486400" cy="27003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552"/>
            <a:ext cx="5486400" cy="27003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59882"/>
            <a:ext cx="5486400" cy="4320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2828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386294B8-48BD-484A-9785-0CBAB2781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958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9553"/>
            <a:ext cx="2057400" cy="380507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9553"/>
            <a:ext cx="6019800" cy="3805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4642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3558"/>
            <a:ext cx="7772400" cy="110251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21396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7793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23716E26-F01F-D54E-8E83-74428A24E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442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7744"/>
            <a:ext cx="7772400" cy="162018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843558"/>
            <a:ext cx="7772400" cy="166047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129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BCBB6D79-49D9-2C44-BE6E-6CBD7D2B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4261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E1AE027E-D82E-984E-841B-B7D9E72ED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20367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1B95383C-3A2B-F64E-A68A-55F54AD44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60648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321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7744"/>
            <a:ext cx="7772400" cy="1620180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843558"/>
            <a:ext cx="7772400" cy="166047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6130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74203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89553"/>
            <a:ext cx="5111750" cy="34023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5741"/>
            <a:ext cx="3008313" cy="2546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8504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89852"/>
            <a:ext cx="5486400" cy="27003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552"/>
            <a:ext cx="5486400" cy="27003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59882"/>
            <a:ext cx="5486400" cy="4320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7933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FCB012D1-2614-0148-9201-2EBF77E32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42241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9553"/>
            <a:ext cx="2057400" cy="380507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9553"/>
            <a:ext cx="6019800" cy="3805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5295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3558"/>
            <a:ext cx="7772400" cy="110251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21396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8664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D1AEDD08-39DE-6A46-9E9B-9148D7988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53148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7744"/>
            <a:ext cx="7772400" cy="162018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843558"/>
            <a:ext cx="7772400" cy="166047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7095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4FD71E93-A085-C84B-9995-2BA6DCC5F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3454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3F8EAFF-55AC-DA48-BCD7-5C82091A3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24503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551F3997-0FC1-3646-968B-0562A8F14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717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8769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2592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74203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89553"/>
            <a:ext cx="5111750" cy="34023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5741"/>
            <a:ext cx="3008313" cy="2546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02555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89852"/>
            <a:ext cx="5486400" cy="27003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552"/>
            <a:ext cx="5486400" cy="27003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59882"/>
            <a:ext cx="5486400" cy="4320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4036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A042D64D-419E-0C48-9124-6809288CE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1697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9553"/>
            <a:ext cx="2057400" cy="380507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9553"/>
            <a:ext cx="6019800" cy="3805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341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3558"/>
            <a:ext cx="7772400" cy="110251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21396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8852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78023C61-E199-BD49-BBD8-C635D26BB6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74138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7744"/>
            <a:ext cx="7772400" cy="162018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843558"/>
            <a:ext cx="7772400" cy="166047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96933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147624A-4F40-0E45-A58E-C3DB1791A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64723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1C15CD3C-4800-6441-98F6-BFF196F43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5172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11166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9280854A-92FB-2947-B49F-0BFAAF474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786597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90197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74203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89553"/>
            <a:ext cx="5111750" cy="34023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5741"/>
            <a:ext cx="3008313" cy="2546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24205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89852"/>
            <a:ext cx="5486400" cy="27003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552"/>
            <a:ext cx="5486400" cy="27003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59882"/>
            <a:ext cx="5486400" cy="4320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9089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11B2A5F-3D07-3E43-9C36-5FF691ED6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755794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9553"/>
            <a:ext cx="2057400" cy="380507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9553"/>
            <a:ext cx="6019800" cy="3805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69601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3558"/>
            <a:ext cx="7772400" cy="110251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21396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1905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486F073-819D-634C-B41B-77B23671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045645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7744"/>
            <a:ext cx="7772400" cy="162018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843558"/>
            <a:ext cx="7772400" cy="166047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79586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9429BAA-0F94-924A-B9FE-568BF921F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0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25547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680DC689-330A-524B-8795-64A2F35BB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4116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98CB06A8-CB45-E244-8FAD-28196E06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53331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82012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74203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89553"/>
            <a:ext cx="5111750" cy="34023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5741"/>
            <a:ext cx="3008313" cy="2546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71263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89852"/>
            <a:ext cx="5486400" cy="27003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552"/>
            <a:ext cx="5486400" cy="27003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59882"/>
            <a:ext cx="5486400" cy="4320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37997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73AAFE76-410F-194C-AB05-12A4B977D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255327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9553"/>
            <a:ext cx="2057400" cy="380507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9553"/>
            <a:ext cx="6019800" cy="3805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83425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3558"/>
            <a:ext cx="7772400" cy="110251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21396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73742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82B11DAF-41A5-1643-8808-239513AC9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456289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7744"/>
            <a:ext cx="7772400" cy="162018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843558"/>
            <a:ext cx="7772400" cy="166047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0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86001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D04AB3F-9878-4646-8987-FCEEA7359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646531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0816D529-9F95-BF4E-9817-50CC8E522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07241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E49A122-972A-9847-AA4C-3F6E80E70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432135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1913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74203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89553"/>
            <a:ext cx="5111750" cy="34023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5741"/>
            <a:ext cx="3008313" cy="2546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89180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89852"/>
            <a:ext cx="5486400" cy="27003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552"/>
            <a:ext cx="5486400" cy="27003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59882"/>
            <a:ext cx="5486400" cy="4320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852945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130D1F2-854C-D64E-B978-90BCA171D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028407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9553"/>
            <a:ext cx="2057400" cy="3805070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9553"/>
            <a:ext cx="6019800" cy="3805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170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3558"/>
            <a:ext cx="7772400" cy="1102519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21396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39086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740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74203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89553"/>
            <a:ext cx="5111750" cy="34023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5741"/>
            <a:ext cx="3008313" cy="2546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361871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7744"/>
            <a:ext cx="7772400" cy="1620180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843558"/>
            <a:ext cx="7772400" cy="166047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8631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89553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55135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2459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08424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20607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74203"/>
            <a:ext cx="3008313" cy="8715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89553"/>
            <a:ext cx="5111750" cy="34023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5741"/>
            <a:ext cx="3008313" cy="25461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6752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89852"/>
            <a:ext cx="5486400" cy="27003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552"/>
            <a:ext cx="5486400" cy="27003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59882"/>
            <a:ext cx="5486400" cy="4320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7270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07232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89553"/>
            <a:ext cx="2057400" cy="380507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89553"/>
            <a:ext cx="6019800" cy="38050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46647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954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489852"/>
            <a:ext cx="5486400" cy="27003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89552"/>
            <a:ext cx="5486400" cy="27003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759882"/>
            <a:ext cx="5486400" cy="4320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42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3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679648"/>
          </a:xfrm>
          <a:prstGeom prst="rect">
            <a:avLst/>
          </a:prstGeom>
          <a:solidFill>
            <a:srgbClr val="003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89552"/>
            <a:ext cx="8229600" cy="3402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268743"/>
            <a:ext cx="2895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4677984"/>
            <a:ext cx="9144000" cy="465516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4677984"/>
            <a:ext cx="9144000" cy="0"/>
          </a:xfrm>
          <a:prstGeom prst="line">
            <a:avLst/>
          </a:prstGeom>
          <a:ln w="28575">
            <a:solidFill>
              <a:srgbClr val="003E7E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731990"/>
            <a:ext cx="1209652" cy="3944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333990" y="110200"/>
            <a:ext cx="1352810" cy="47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25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679648"/>
          </a:xfrm>
          <a:prstGeom prst="rect">
            <a:avLst/>
          </a:prstGeom>
          <a:solidFill>
            <a:srgbClr val="EC0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89552"/>
            <a:ext cx="8229600" cy="3402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268743"/>
            <a:ext cx="2895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4677984"/>
            <a:ext cx="9144000" cy="465516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4677984"/>
            <a:ext cx="9144000" cy="0"/>
          </a:xfrm>
          <a:prstGeom prst="line">
            <a:avLst/>
          </a:prstGeom>
          <a:ln w="28575">
            <a:solidFill>
              <a:srgbClr val="EC008C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731990"/>
            <a:ext cx="1209652" cy="394404"/>
          </a:xfrm>
          <a:prstGeom prst="rect">
            <a:avLst/>
          </a:prstGeom>
        </p:spPr>
      </p:pic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6225FBF3-7B0D-7B49-A8D6-733AB6AE2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374493" y="120191"/>
            <a:ext cx="1312307" cy="459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570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679648"/>
          </a:xfrm>
          <a:prstGeom prst="rect">
            <a:avLst/>
          </a:prstGeom>
          <a:solidFill>
            <a:srgbClr val="F89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89552"/>
            <a:ext cx="8229600" cy="3402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268743"/>
            <a:ext cx="2895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4677984"/>
            <a:ext cx="9144000" cy="465516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4677984"/>
            <a:ext cx="9144000" cy="0"/>
          </a:xfrm>
          <a:prstGeom prst="line">
            <a:avLst/>
          </a:prstGeom>
          <a:ln w="28575">
            <a:solidFill>
              <a:srgbClr val="F89828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731990"/>
            <a:ext cx="1209652" cy="394404"/>
          </a:xfrm>
          <a:prstGeom prst="rect">
            <a:avLst/>
          </a:prstGeom>
        </p:spPr>
      </p:pic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B770564B-B96E-134F-9E60-AE527FB20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327726" y="107664"/>
            <a:ext cx="1359074" cy="475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9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679648"/>
          </a:xfrm>
          <a:prstGeom prst="rect">
            <a:avLst/>
          </a:prstGeom>
          <a:solidFill>
            <a:srgbClr val="E319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89552"/>
            <a:ext cx="8229600" cy="3402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268743"/>
            <a:ext cx="2895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4677984"/>
            <a:ext cx="9144000" cy="465516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4677984"/>
            <a:ext cx="9144000" cy="0"/>
          </a:xfrm>
          <a:prstGeom prst="line">
            <a:avLst/>
          </a:prstGeom>
          <a:ln w="28575">
            <a:solidFill>
              <a:srgbClr val="E31937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731990"/>
            <a:ext cx="1209652" cy="394404"/>
          </a:xfrm>
          <a:prstGeom prst="rect">
            <a:avLst/>
          </a:prstGeom>
        </p:spPr>
      </p:pic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210A7A21-FB27-BE47-B7A1-A13798256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321463" y="100208"/>
            <a:ext cx="1365337" cy="477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75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679648"/>
          </a:xfrm>
          <a:prstGeom prst="rect">
            <a:avLst/>
          </a:prstGeom>
          <a:solidFill>
            <a:srgbClr val="8C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89552"/>
            <a:ext cx="8229600" cy="3402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268743"/>
            <a:ext cx="2895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4677984"/>
            <a:ext cx="9144000" cy="465516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4677984"/>
            <a:ext cx="9144000" cy="0"/>
          </a:xfrm>
          <a:prstGeom prst="line">
            <a:avLst/>
          </a:prstGeom>
          <a:ln w="28575">
            <a:solidFill>
              <a:srgbClr val="8CC63F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731990"/>
            <a:ext cx="1209652" cy="394404"/>
          </a:xfrm>
          <a:prstGeom prst="rect">
            <a:avLst/>
          </a:prstGeom>
        </p:spPr>
      </p:pic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C87AE915-19C1-B74F-AFEA-7FD4D8313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332294" y="111511"/>
            <a:ext cx="1354506" cy="47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51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679648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89552"/>
            <a:ext cx="8229600" cy="3402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268743"/>
            <a:ext cx="2895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4677984"/>
            <a:ext cx="9144000" cy="465516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4677984"/>
            <a:ext cx="9144000" cy="0"/>
          </a:xfrm>
          <a:prstGeom prst="line">
            <a:avLst/>
          </a:prstGeom>
          <a:ln w="28575">
            <a:solidFill>
              <a:srgbClr val="00AEEF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731990"/>
            <a:ext cx="1209652" cy="394404"/>
          </a:xfrm>
          <a:prstGeom prst="rect">
            <a:avLst/>
          </a:prstGeom>
        </p:spPr>
      </p:pic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3F0832EB-7EE7-054C-91EE-4167B4D5E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335408" y="103936"/>
            <a:ext cx="1351392" cy="47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624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679648"/>
          </a:xfrm>
          <a:prstGeom prst="rect">
            <a:avLst/>
          </a:prstGeom>
          <a:solidFill>
            <a:srgbClr val="5261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89552"/>
            <a:ext cx="8229600" cy="3402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268743"/>
            <a:ext cx="2895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4677984"/>
            <a:ext cx="9144000" cy="465516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4677984"/>
            <a:ext cx="9144000" cy="0"/>
          </a:xfrm>
          <a:prstGeom prst="line">
            <a:avLst/>
          </a:prstGeom>
          <a:ln w="28575">
            <a:solidFill>
              <a:srgbClr val="5261AC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731990"/>
            <a:ext cx="1209652" cy="394404"/>
          </a:xfrm>
          <a:prstGeom prst="rect">
            <a:avLst/>
          </a:prstGeom>
        </p:spPr>
      </p:pic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653A03DA-FA4E-FD49-9FF7-B4FE2096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93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335990" y="103432"/>
            <a:ext cx="1350810" cy="47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377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679648"/>
          </a:xfrm>
          <a:prstGeom prst="rect">
            <a:avLst/>
          </a:prstGeom>
          <a:solidFill>
            <a:srgbClr val="EBE7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0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6256"/>
            <a:ext cx="6563072" cy="475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89552"/>
            <a:ext cx="8229600" cy="34023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7A2AA-100F-4D4D-8C65-3354E468C038}" type="datetimeFigureOut">
              <a:rPr lang="en-GB" smtClean="0"/>
              <a:t>01/04/2026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268743"/>
            <a:ext cx="2895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268743"/>
            <a:ext cx="2133600" cy="3012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A669-7135-4B0C-A55B-90DF719C6784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4677984"/>
            <a:ext cx="9144000" cy="465516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4677984"/>
            <a:ext cx="9144000" cy="0"/>
          </a:xfrm>
          <a:prstGeom prst="line">
            <a:avLst/>
          </a:prstGeom>
          <a:ln w="28575">
            <a:solidFill>
              <a:srgbClr val="EBE729">
                <a:alpha val="52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731990"/>
            <a:ext cx="1209652" cy="3944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341871" y="91093"/>
            <a:ext cx="1344929" cy="47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775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B813F-8E00-194E-B2AB-0E0F20984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26F198-B32C-3740-926C-646E1A1A9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78026-6E81-B847-84B6-5CB256620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438D0-A28F-C442-A6F2-942F4930B31C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6F420-4DB0-2A47-86D5-7BF72C46AC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7839F-5390-2447-8583-2BC36ED6FE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532E6-B991-9F43-B380-07AC97AFE3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DA25C98-0A0B-7043-9134-A126926227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9147600" cy="514976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E318A2E-C463-AC42-8B12-114A5A24999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1358472"/>
            <a:ext cx="1247226" cy="171733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AE344F-F580-4043-B8BF-437E05E978D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347614"/>
            <a:ext cx="1065370" cy="172819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462C4E2-C546-594A-AC07-2C50E7CAA69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7663"/>
            <a:ext cx="2463800" cy="15113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581BB81-5AF3-0D47-BD27-24503DC51747}"/>
              </a:ext>
            </a:extLst>
          </p:cNvPr>
          <p:cNvSpPr/>
          <p:nvPr userDrawn="1"/>
        </p:nvSpPr>
        <p:spPr>
          <a:xfrm>
            <a:off x="-2" y="3579359"/>
            <a:ext cx="9147601" cy="15841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Uni-of-the-year.png">
            <a:extLst>
              <a:ext uri="{FF2B5EF4-FFF2-40B4-BE49-F238E27FC236}">
                <a16:creationId xmlns:a16="http://schemas.microsoft.com/office/drawing/2014/main" id="{2079CBCF-8320-AB4C-AC41-57E33E69CC1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507854"/>
            <a:ext cx="1864166" cy="12241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372577-C7A3-9747-B022-054D483376B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784" y="1689547"/>
            <a:ext cx="1840264" cy="9542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D1D2BF3-A009-6C42-9059-0F7DEB7158C5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531406"/>
            <a:ext cx="1807441" cy="112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81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icmiam2026@hud.ac.uk" TargetMode="External"/><Relationship Id="rId4" Type="http://schemas.openxmlformats.org/officeDocument/2006/relationships/hyperlink" Target="https://icmiam.com/RegistrationGuideline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0014C7-3CEE-6769-D3DE-99801644DBA3}"/>
              </a:ext>
            </a:extLst>
          </p:cNvPr>
          <p:cNvSpPr txBox="1"/>
          <p:nvPr/>
        </p:nvSpPr>
        <p:spPr>
          <a:xfrm>
            <a:off x="2209800" y="-14813"/>
            <a:ext cx="48378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Performance optimization &amp; intelligent asset management in wind energy systems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6ACFCD1-C749-A454-2178-14B8BC3EBA58}"/>
              </a:ext>
            </a:extLst>
          </p:cNvPr>
          <p:cNvSpPr/>
          <p:nvPr/>
        </p:nvSpPr>
        <p:spPr>
          <a:xfrm>
            <a:off x="263236" y="109481"/>
            <a:ext cx="1742209" cy="43094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200" b="1" dirty="0"/>
              <a:t>ICMIAM2026</a:t>
            </a:r>
          </a:p>
          <a:p>
            <a:pPr algn="ctr"/>
            <a:r>
              <a:rPr lang="en-GB" sz="900" dirty="0"/>
              <a:t>1-3 September 2026</a:t>
            </a:r>
            <a:endParaRPr lang="en-IN" sz="9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F5F413-472F-CC6F-9A93-769DF39082D9}"/>
              </a:ext>
            </a:extLst>
          </p:cNvPr>
          <p:cNvSpPr txBox="1"/>
          <p:nvPr/>
        </p:nvSpPr>
        <p:spPr>
          <a:xfrm>
            <a:off x="1063194" y="811875"/>
            <a:ext cx="6842899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400" b="1">
                <a:solidFill>
                  <a:srgbClr val="FFFFFF"/>
                </a:solidFill>
              </a:defRPr>
            </a:pPr>
            <a:r>
              <a:rPr lang="en-GB" sz="1200" i="1" dirty="0">
                <a:solidFill>
                  <a:schemeClr val="tx2">
                    <a:lumMod val="75000"/>
                  </a:schemeClr>
                </a:solidFill>
                <a:cs typeface="Arial" panose="020B0604020202020204" pitchFamily="34" charset="0"/>
              </a:rPr>
              <a:t>Practical Workshop on Data-Driven Optimisation and Smart Asset Management in Wind Energy Systems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B706AB2-C537-405D-D22C-933F74F949B1}"/>
              </a:ext>
            </a:extLst>
          </p:cNvPr>
          <p:cNvSpPr txBox="1"/>
          <p:nvPr/>
        </p:nvSpPr>
        <p:spPr>
          <a:xfrm>
            <a:off x="263236" y="1149172"/>
            <a:ext cx="874221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1500"/>
            </a:pPr>
            <a:r>
              <a:rPr lang="en-GB" sz="1100" dirty="0"/>
              <a:t>This interactive workshop demonstrates practical, data-driven approaches to optimize wind turbine performance and implement intelligent asset management. Participants will explore analytics, predictive modelling, and real-world case studies to enhance energy output and improve lifecycle management of wind energy systems. Ideal for engineers, researchers, and professionals seeking actionable insights in sustainable wind energy operations.</a:t>
            </a:r>
            <a:endParaRPr sz="11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C956028-A681-556A-2814-E5606FBCBDF7}"/>
              </a:ext>
            </a:extLst>
          </p:cNvPr>
          <p:cNvGrpSpPr/>
          <p:nvPr/>
        </p:nvGrpSpPr>
        <p:grpSpPr>
          <a:xfrm>
            <a:off x="263236" y="1943658"/>
            <a:ext cx="8737024" cy="1753514"/>
            <a:chOff x="723046" y="2578950"/>
            <a:chExt cx="8347366" cy="1753514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8185BE5D-0DD5-4036-0E95-3164D374DC41}"/>
                </a:ext>
              </a:extLst>
            </p:cNvPr>
            <p:cNvSpPr txBox="1">
              <a:spLocks/>
            </p:cNvSpPr>
            <p:nvPr/>
          </p:nvSpPr>
          <p:spPr>
            <a:xfrm>
              <a:off x="4965589" y="2578950"/>
              <a:ext cx="4104823" cy="1753514"/>
            </a:xfrm>
            <a:prstGeom prst="rect">
              <a:avLst/>
            </a:prstGeom>
            <a:grpFill/>
          </p:spPr>
          <p:txBody>
            <a:bodyPr/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50000"/>
                </a:lnSpc>
                <a:buNone/>
              </a:pPr>
              <a:r>
                <a:rPr lang="en-AU" sz="1100" b="1" noProof="0" dirty="0"/>
                <a:t>Learning Objectives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900" dirty="0">
                  <a:latin typeface="Arial" panose="020B0604020202020204" pitchFamily="34" charset="0"/>
                </a:rPr>
                <a:t>Understand how machine learning predicts turbine performance.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900" dirty="0">
                  <a:latin typeface="Arial" panose="020B0604020202020204" pitchFamily="34" charset="0"/>
                </a:rPr>
                <a:t>Use surrogate models to describe turbine behaviour and support fast aerodynamic analysis.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900" dirty="0">
                  <a:latin typeface="Arial" panose="020B0604020202020204" pitchFamily="34" charset="0"/>
                </a:rPr>
                <a:t>Apply optimisation algorithms for better turbine configuration.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900" dirty="0">
                  <a:latin typeface="Arial" panose="020B0604020202020204" pitchFamily="34" charset="0"/>
                </a:rPr>
                <a:t>Evaluate cost efficiency and plan effective turbine‑level asset management.</a:t>
              </a: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altLang="en-US" sz="900" dirty="0">
                  <a:latin typeface="Arial" panose="020B0604020202020204" pitchFamily="34" charset="0"/>
                </a:rPr>
                <a:t>Learn from case studies showing ML‑based turbine performance improvements.</a:t>
              </a:r>
              <a:endParaRPr lang="en-AU" sz="1600" b="1" noProof="0" dirty="0"/>
            </a:p>
          </p:txBody>
        </p:sp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1A5BB539-6743-A544-E0A5-6543A9916DBA}"/>
                </a:ext>
              </a:extLst>
            </p:cNvPr>
            <p:cNvSpPr txBox="1">
              <a:spLocks/>
            </p:cNvSpPr>
            <p:nvPr/>
          </p:nvSpPr>
          <p:spPr>
            <a:xfrm>
              <a:off x="723046" y="2578950"/>
              <a:ext cx="4168645" cy="1753514"/>
            </a:xfrm>
            <a:prstGeom prst="rect">
              <a:avLst/>
            </a:prstGeom>
            <a:grpFill/>
          </p:spPr>
          <p:txBody>
            <a:bodyPr>
              <a:normAutofit/>
            </a:bodyPr>
            <a:lstStyle>
              <a:lvl1pPr marL="342900" indent="-3429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457200" rtl="0" eaLnBrk="1" latinLnBrk="0" hangingPunct="1">
                <a:spcBef>
                  <a:spcPct val="20000"/>
                </a:spcBef>
                <a:buFont typeface="Arial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457200" rtl="0" eaLnBrk="1" latinLnBrk="0" hangingPunct="1">
                <a:spcBef>
                  <a:spcPct val="20000"/>
                </a:spcBef>
                <a:buFont typeface="Arial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457200" rtl="0" eaLnBrk="1" latinLnBrk="0" hangingPunct="1">
                <a:spcBef>
                  <a:spcPct val="20000"/>
                </a:spcBef>
                <a:buFont typeface="Arial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GB" sz="1200" b="1" dirty="0"/>
                <a:t>Workshop Topics</a:t>
              </a:r>
            </a:p>
            <a:p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Machine learning foundations for wind turbine performance prediction. </a:t>
              </a:r>
            </a:p>
            <a:p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Surrogate modelling for wind turbine aerodynamics.</a:t>
              </a:r>
            </a:p>
            <a:p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Developing mathematical models for performance optimisation.</a:t>
              </a:r>
            </a:p>
            <a:p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Optimisation algorithms to identify optimal turbine configurations. </a:t>
              </a:r>
            </a:p>
            <a:p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Cost‑efficiency modelling and O&amp;M optimisation. </a:t>
              </a:r>
            </a:p>
            <a:p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Case studies: Machine learning–enhanced optimisation.</a:t>
              </a:r>
            </a:p>
            <a:p>
              <a:pPr marL="0" indent="0">
                <a:buNone/>
              </a:pPr>
              <a:endParaRPr lang="en-AU" sz="2000" noProof="0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8090375-1B18-244D-8029-1F5B73B7556E}"/>
              </a:ext>
            </a:extLst>
          </p:cNvPr>
          <p:cNvSpPr txBox="1"/>
          <p:nvPr/>
        </p:nvSpPr>
        <p:spPr>
          <a:xfrm>
            <a:off x="1380484" y="3875329"/>
            <a:ext cx="2175596" cy="6001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AU" sz="1100" b="1" noProof="0" dirty="0"/>
              <a:t>Presenter:</a:t>
            </a:r>
          </a:p>
          <a:p>
            <a:pPr>
              <a:defRPr sz="1400"/>
            </a:pPr>
            <a:r>
              <a:rPr lang="en-AU" sz="1100" noProof="0" dirty="0"/>
              <a:t>Dr. Hossein Fatahian</a:t>
            </a:r>
          </a:p>
          <a:p>
            <a:pPr>
              <a:defRPr sz="1400"/>
            </a:pPr>
            <a:r>
              <a:rPr lang="en-GB" sz="1100" dirty="0"/>
              <a:t>School Computing and Engineering</a:t>
            </a:r>
            <a:endParaRPr lang="en-AU" sz="1000" noProof="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799432-D8D2-D181-06FB-E1F143559345}"/>
              </a:ext>
            </a:extLst>
          </p:cNvPr>
          <p:cNvSpPr txBox="1"/>
          <p:nvPr/>
        </p:nvSpPr>
        <p:spPr>
          <a:xfrm>
            <a:off x="5497868" y="3770262"/>
            <a:ext cx="350758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/>
            </a:pPr>
            <a:r>
              <a:rPr lang="en-AU" sz="1100" noProof="0" dirty="0"/>
              <a:t>Duration: 1-Hour</a:t>
            </a:r>
          </a:p>
          <a:p>
            <a:pPr>
              <a:defRPr sz="1400"/>
            </a:pPr>
            <a:r>
              <a:rPr lang="en-AU" sz="1100" noProof="0" dirty="0"/>
              <a:t>Mode: </a:t>
            </a:r>
            <a:r>
              <a:rPr lang="en-GB" sz="1100" dirty="0"/>
              <a:t>Interactive + Case-Based + Practical Calculation</a:t>
            </a:r>
            <a:endParaRPr lang="en-AU" sz="1100" noProof="0" dirty="0"/>
          </a:p>
          <a:p>
            <a:pPr>
              <a:defRPr sz="1400"/>
            </a:pPr>
            <a:r>
              <a:rPr lang="en-AU" sz="1100" noProof="0" dirty="0"/>
              <a:t>Time: </a:t>
            </a:r>
            <a:r>
              <a:rPr lang="en-US" sz="1100" noProof="0" dirty="0"/>
              <a:t>11</a:t>
            </a:r>
            <a:r>
              <a:rPr lang="en-US" sz="1100" dirty="0"/>
              <a:t>:00 – 12:00</a:t>
            </a:r>
            <a:endParaRPr lang="en-AU" sz="1100" noProof="0" dirty="0"/>
          </a:p>
          <a:p>
            <a:pPr>
              <a:defRPr sz="1400"/>
            </a:pPr>
            <a:r>
              <a:rPr lang="en-AU" sz="1100" noProof="0" dirty="0"/>
              <a:t>Date: </a:t>
            </a:r>
            <a:r>
              <a:rPr lang="en-US" sz="1100" dirty="0"/>
              <a:t>3 September 2026</a:t>
            </a:r>
            <a:endParaRPr lang="en-AU" sz="1100" noProof="0" dirty="0"/>
          </a:p>
          <a:p>
            <a:pPr>
              <a:defRPr sz="1400"/>
            </a:pPr>
            <a:r>
              <a:rPr lang="en-AU" sz="1100" noProof="0" dirty="0"/>
              <a:t>Venue: to be informed soon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0B1317-C2B7-5909-1C47-A114BE5DC4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318" y="3746653"/>
            <a:ext cx="560744" cy="900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7C8CC16-2D7E-CC5F-5075-D63DC5646E80}"/>
              </a:ext>
            </a:extLst>
          </p:cNvPr>
          <p:cNvSpPr txBox="1"/>
          <p:nvPr/>
        </p:nvSpPr>
        <p:spPr>
          <a:xfrm>
            <a:off x="398318" y="4697429"/>
            <a:ext cx="2347117" cy="5770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/>
            </a:pPr>
            <a:r>
              <a:rPr lang="en-AU" sz="1050" b="1" noProof="0" dirty="0"/>
              <a:t>Workshop </a:t>
            </a:r>
            <a:r>
              <a:rPr lang="en-AU" sz="1050" b="1" dirty="0"/>
              <a:t>registration </a:t>
            </a:r>
            <a:r>
              <a:rPr lang="en-AU" sz="1050" dirty="0">
                <a:solidFill>
                  <a:srgbClr val="2718E6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</a:t>
            </a:r>
            <a:br>
              <a:rPr lang="en-AU" sz="1050" b="1" dirty="0"/>
            </a:br>
            <a:r>
              <a:rPr lang="en-AU" sz="1050" b="1" dirty="0"/>
              <a:t>Contact email: </a:t>
            </a:r>
            <a:r>
              <a:rPr lang="en-AU" sz="1050" dirty="0">
                <a:hlinkClick r:id="rId5"/>
              </a:rPr>
              <a:t>icmiam2026@hud.ac.uk</a:t>
            </a:r>
            <a:endParaRPr lang="en-AU" sz="1050" dirty="0"/>
          </a:p>
          <a:p>
            <a:pPr>
              <a:defRPr sz="1400"/>
            </a:pPr>
            <a:endParaRPr lang="en-AU" sz="1050" noProof="0" dirty="0"/>
          </a:p>
        </p:txBody>
      </p:sp>
    </p:spTree>
    <p:extLst>
      <p:ext uri="{BB962C8B-B14F-4D97-AF65-F5344CB8AC3E}">
        <p14:creationId xmlns:p14="http://schemas.microsoft.com/office/powerpoint/2010/main" val="1738888300"/>
      </p:ext>
    </p:extLst>
  </p:cSld>
  <p:clrMapOvr>
    <a:masterClrMapping/>
  </p:clrMapOvr>
</p:sld>
</file>

<file path=ppt/theme/theme1.xml><?xml version="1.0" encoding="utf-8"?>
<a:theme xmlns:a="http://schemas.openxmlformats.org/drawingml/2006/main" name="Blue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Pink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ange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Red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Green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Pale Blue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Purple">
  <a:themeElements>
    <a:clrScheme name="P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Yello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Award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247</Words>
  <Application>Microsoft Office PowerPoint</Application>
  <PresentationFormat>On-screen Show (16:9)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</vt:i4>
      </vt:variant>
    </vt:vector>
  </HeadingPairs>
  <TitlesOfParts>
    <vt:vector size="14" baseType="lpstr">
      <vt:lpstr>Aptos</vt:lpstr>
      <vt:lpstr>Arial</vt:lpstr>
      <vt:lpstr>Calibri</vt:lpstr>
      <vt:lpstr>Calibri Light</vt:lpstr>
      <vt:lpstr>Blue</vt:lpstr>
      <vt:lpstr>Pink</vt:lpstr>
      <vt:lpstr>Orange</vt:lpstr>
      <vt:lpstr>Red</vt:lpstr>
      <vt:lpstr>Green</vt:lpstr>
      <vt:lpstr>Pale Blue</vt:lpstr>
      <vt:lpstr>Purple</vt:lpstr>
      <vt:lpstr>Yellow</vt:lpstr>
      <vt:lpstr>Awards</vt:lpstr>
      <vt:lpstr>PowerPoint Presentation</vt:lpstr>
    </vt:vector>
  </TitlesOfParts>
  <Company>University of Huddersfield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Deba Datta Mandal</cp:lastModifiedBy>
  <cp:revision>53</cp:revision>
  <dcterms:created xsi:type="dcterms:W3CDTF">2017-11-03T09:46:15Z</dcterms:created>
  <dcterms:modified xsi:type="dcterms:W3CDTF">2026-04-01T21:07:03Z</dcterms:modified>
</cp:coreProperties>
</file>