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68"/>
  </p:normalViewPr>
  <p:slideViewPr>
    <p:cSldViewPr snapToGrid="0" snapToObjects="1">
      <p:cViewPr varScale="1">
        <p:scale>
          <a:sx n="105" d="100"/>
          <a:sy n="105" d="100"/>
        </p:scale>
        <p:origin x="53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cmiam.com/RegistrationGuidelines.ph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icmiam2025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-151894"/>
            <a:ext cx="9144000" cy="6858000"/>
          </a:xfrm>
          <a:prstGeom prst="rect">
            <a:avLst/>
          </a:prstGeom>
          <a:solidFill>
            <a:srgbClr val="F0F5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0" y="-1"/>
            <a:ext cx="9144000" cy="1314075"/>
          </a:xfrm>
          <a:prstGeom prst="rect">
            <a:avLst/>
          </a:prstGeom>
          <a:solidFill>
            <a:srgbClr val="0033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548384" y="125358"/>
            <a:ext cx="7132320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</a:defRPr>
            </a:pPr>
            <a:r>
              <a:rPr lang="en-AU" sz="3400" b="1" dirty="0"/>
              <a:t>Reliability, Availability, and Maintainability (RAM) Analysis</a:t>
            </a:r>
            <a:endParaRPr dirty="0"/>
          </a:p>
        </p:txBody>
      </p:sp>
      <p:sp>
        <p:nvSpPr>
          <p:cNvPr id="5" name="TextBox 4"/>
          <p:cNvSpPr txBox="1"/>
          <p:nvPr/>
        </p:nvSpPr>
        <p:spPr>
          <a:xfrm>
            <a:off x="3379653" y="1292249"/>
            <a:ext cx="238469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03366"/>
                </a:solidFill>
              </a:defRPr>
            </a:pPr>
            <a:r>
              <a:rPr dirty="0"/>
              <a:t>T</a:t>
            </a:r>
            <a:r>
              <a:rPr lang="en-AU" dirty="0"/>
              <a:t>wo</a:t>
            </a:r>
            <a:r>
              <a:rPr dirty="0"/>
              <a:t>-Hour Workshop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1" y="1911876"/>
            <a:ext cx="8229600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500"/>
            </a:pPr>
            <a:r>
              <a:rPr dirty="0"/>
              <a:t>This workshop introduces participants to </a:t>
            </a:r>
            <a:r>
              <a:rPr lang="en-SG" sz="1500" dirty="0"/>
              <a:t>the steps for Reliability, Availability, and Maintainability (RAM) Analysis using a Combined-Cycle Power Plant Example.</a:t>
            </a:r>
            <a:endParaRPr lang="en-AU" sz="1500" dirty="0"/>
          </a:p>
          <a:p>
            <a:pPr>
              <a:defRPr sz="1500"/>
            </a:pPr>
            <a:endParaRPr dirty="0"/>
          </a:p>
        </p:txBody>
      </p:sp>
      <p:sp>
        <p:nvSpPr>
          <p:cNvPr id="8" name="TextBox 7"/>
          <p:cNvSpPr txBox="1"/>
          <p:nvPr/>
        </p:nvSpPr>
        <p:spPr>
          <a:xfrm>
            <a:off x="2340864" y="4882427"/>
            <a:ext cx="1323824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AU" b="1" dirty="0"/>
              <a:t>Presenter</a:t>
            </a:r>
            <a:r>
              <a:rPr b="1" dirty="0"/>
              <a:t>:</a:t>
            </a:r>
          </a:p>
          <a:p>
            <a:pPr>
              <a:defRPr sz="1400"/>
            </a:pPr>
            <a:r>
              <a:rPr lang="en-AU" dirty="0"/>
              <a:t>Mr. Hongan Lin </a:t>
            </a:r>
            <a:br>
              <a:rPr lang="en-AU" dirty="0"/>
            </a:br>
            <a:endParaRPr dirty="0"/>
          </a:p>
        </p:txBody>
      </p:sp>
      <p:sp>
        <p:nvSpPr>
          <p:cNvPr id="9" name="TextBox 8"/>
          <p:cNvSpPr txBox="1"/>
          <p:nvPr/>
        </p:nvSpPr>
        <p:spPr>
          <a:xfrm>
            <a:off x="815115" y="1606241"/>
            <a:ext cx="792095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500" i="1">
                <a:solidFill>
                  <a:srgbClr val="003366"/>
                </a:solidFill>
              </a:defRPr>
            </a:pPr>
            <a:r>
              <a:rPr lang="en-AU" sz="1600" dirty="0">
                <a:solidFill>
                  <a:srgbClr val="002060"/>
                </a:solidFill>
              </a:rPr>
              <a:t>Explore how failure data can be analysed in user friendly software for risk informed decisions.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05BB34E-A13B-4A67-AFCF-745FE94252A8}"/>
              </a:ext>
            </a:extLst>
          </p:cNvPr>
          <p:cNvSpPr/>
          <p:nvPr/>
        </p:nvSpPr>
        <p:spPr>
          <a:xfrm>
            <a:off x="0" y="151894"/>
            <a:ext cx="2019300" cy="61555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/>
              <a:t>ICMIAM2025</a:t>
            </a:r>
          </a:p>
          <a:p>
            <a:pPr algn="ctr"/>
            <a:r>
              <a:rPr lang="en-IN" sz="1000" b="1" dirty="0"/>
              <a:t>December 10-12, 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7F8479E-0FE2-4E0A-9B37-FBBA4E98E56B}"/>
              </a:ext>
            </a:extLst>
          </p:cNvPr>
          <p:cNvSpPr txBox="1"/>
          <p:nvPr/>
        </p:nvSpPr>
        <p:spPr>
          <a:xfrm>
            <a:off x="5951746" y="4890224"/>
            <a:ext cx="272895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  <a:r>
              <a:rPr lang="fr-FR" dirty="0"/>
              <a:t>🕒 Duration: 2-Hour</a:t>
            </a:r>
          </a:p>
          <a:p>
            <a:pPr>
              <a:defRPr sz="1400"/>
            </a:pPr>
            <a:r>
              <a:rPr lang="fr-FR" dirty="0"/>
              <a:t>💻 Mode: Interactive Lecture &amp; Démonstrations</a:t>
            </a:r>
          </a:p>
          <a:p>
            <a:pPr>
              <a:defRPr sz="1400"/>
            </a:pPr>
            <a:r>
              <a:rPr lang="fr-FR" dirty="0"/>
              <a:t>Time: 9 AM – 11 AM</a:t>
            </a:r>
          </a:p>
          <a:p>
            <a:pPr>
              <a:defRPr sz="1400"/>
            </a:pPr>
            <a:r>
              <a:rPr lang="fr-FR" dirty="0"/>
              <a:t>Date: </a:t>
            </a:r>
            <a:r>
              <a:rPr lang="fr-FR" dirty="0" err="1"/>
              <a:t>December</a:t>
            </a:r>
            <a:r>
              <a:rPr lang="fr-FR" dirty="0"/>
              <a:t> 12, 2025</a:t>
            </a:r>
          </a:p>
          <a:p>
            <a:pPr>
              <a:defRPr sz="1400"/>
            </a:pPr>
            <a:r>
              <a:rPr lang="fr-FR" dirty="0"/>
              <a:t>Venue: Berwick Campus, </a:t>
            </a:r>
            <a:br>
              <a:rPr lang="fr-FR" dirty="0"/>
            </a:br>
            <a:r>
              <a:rPr lang="en-AU" dirty="0"/>
              <a:t>100 Clyde Road, Berwick, Vic 3806</a:t>
            </a:r>
            <a:endParaRPr lang="fr-FR" dirty="0"/>
          </a:p>
          <a:p>
            <a:pPr>
              <a:defRPr sz="1400"/>
            </a:pPr>
            <a:r>
              <a:rPr lang="fr-FR" dirty="0" err="1"/>
              <a:t>Federation</a:t>
            </a:r>
            <a:r>
              <a:rPr lang="fr-FR" dirty="0"/>
              <a:t> </a:t>
            </a:r>
            <a:r>
              <a:rPr lang="fr-FR" dirty="0" err="1"/>
              <a:t>University</a:t>
            </a:r>
            <a:r>
              <a:rPr lang="fr-FR" dirty="0"/>
              <a:t> </a:t>
            </a:r>
            <a:r>
              <a:rPr lang="fr-FR" dirty="0" err="1"/>
              <a:t>Australia</a:t>
            </a:r>
            <a:endParaRPr lang="fr-FR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B1FE28C-A65B-471B-A94B-DC8964EB29CE}"/>
              </a:ext>
            </a:extLst>
          </p:cNvPr>
          <p:cNvSpPr txBox="1">
            <a:spLocks/>
          </p:cNvSpPr>
          <p:nvPr/>
        </p:nvSpPr>
        <p:spPr>
          <a:xfrm>
            <a:off x="575854" y="2696706"/>
            <a:ext cx="7992292" cy="2038414"/>
          </a:xfrm>
          <a:prstGeom prst="rect">
            <a:avLst/>
          </a:prstGeom>
          <a:noFill/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IN" sz="1600" b="1" dirty="0"/>
              <a:t>Outline </a:t>
            </a:r>
            <a:br>
              <a:rPr lang="en-IN" sz="1600" b="1" dirty="0"/>
            </a:br>
            <a:r>
              <a:rPr lang="en-SG" sz="1400" dirty="0"/>
              <a:t>Reliability, Availability, and Maintainability (RAM) analysis is a critical methodology for quantifying operational performance and identifying improvement opportunities. This presentation outlines a practical framework for conducting a RAM analysis, using a combined-cycle power plant as a case study. We will walk through the essential steps: from data collection and the development of a reliability "digital twin" to </a:t>
            </a:r>
            <a:r>
              <a:rPr lang="en-SG" sz="1400" dirty="0" err="1"/>
              <a:t>modeling</a:t>
            </a:r>
            <a:r>
              <a:rPr lang="en-SG" sz="1400" dirty="0"/>
              <a:t> failure and downtime distributions. A key focus will be on </a:t>
            </a:r>
            <a:r>
              <a:rPr lang="en-SG" sz="1400" dirty="0" err="1"/>
              <a:t>analyzing</a:t>
            </a:r>
            <a:r>
              <a:rPr lang="en-SG" sz="1400" dirty="0"/>
              <a:t> how production load acts as a dynamic stressor on asset reliability, supported by empirical evidence from historical data. Finally, we will demonstrate how to integrate these production-dependent failure rates into simulation models to generate more accurate and actionable RAM predictions, enabling proactive maintenance and capacity optimization.</a:t>
            </a:r>
            <a:endParaRPr lang="en-AU" sz="1400" dirty="0"/>
          </a:p>
          <a:p>
            <a:pPr marL="0" indent="0">
              <a:buNone/>
            </a:pPr>
            <a:endParaRPr lang="en-IN" sz="1600" b="1" dirty="0"/>
          </a:p>
        </p:txBody>
      </p:sp>
      <p:pic>
        <p:nvPicPr>
          <p:cNvPr id="11" name="Picture 10" descr="A person in a suit and tie&#10;&#10;AI-generated content may be incorrect.">
            <a:extLst>
              <a:ext uri="{FF2B5EF4-FFF2-40B4-BE49-F238E27FC236}">
                <a16:creationId xmlns:a16="http://schemas.microsoft.com/office/drawing/2014/main" id="{578C5979-DD7D-BF66-88A5-31892DB0B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115" y="4802243"/>
            <a:ext cx="1232369" cy="141142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0E70203-90CE-1865-BAF9-6687A11BDFE6}"/>
              </a:ext>
            </a:extLst>
          </p:cNvPr>
          <p:cNvSpPr txBox="1"/>
          <p:nvPr/>
        </p:nvSpPr>
        <p:spPr>
          <a:xfrm>
            <a:off x="590876" y="6257447"/>
            <a:ext cx="5044714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AU" sz="1200" b="1" noProof="0" dirty="0"/>
              <a:t>Workshop </a:t>
            </a:r>
            <a:r>
              <a:rPr lang="en-AU" sz="1200" b="1" dirty="0"/>
              <a:t>registration link: </a:t>
            </a:r>
            <a:r>
              <a:rPr lang="en-AU" sz="1200" b="1" dirty="0">
                <a:hlinkClick r:id="rId3"/>
              </a:rPr>
              <a:t>https://icmiam.com/RegistrationGuidelines.php</a:t>
            </a:r>
            <a:br>
              <a:rPr lang="en-AU" sz="1200" b="1" dirty="0"/>
            </a:br>
            <a:r>
              <a:rPr lang="en-AU" sz="1200" b="1" dirty="0"/>
              <a:t>Contact email: </a:t>
            </a:r>
            <a:r>
              <a:rPr lang="en-AU" sz="1400" dirty="0">
                <a:hlinkClick r:id="rId4" tooltip="mailto:icmiam2025@gmail.com"/>
              </a:rPr>
              <a:t>icmiam2025@gmail.com</a:t>
            </a:r>
            <a:endParaRPr lang="en-AU" sz="1200" noProof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e5a5cf9e-1c88-4590-99c3-d27ae55e4e14}" enabled="1" method="Privileged" siteId="{cdf54d0f-cccc-4bf5-a773-9107927d3c5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263</Words>
  <Application>Microsoft Macintosh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cp:keywords/>
  <dc:description>generated using python-pptx</dc:description>
  <cp:lastModifiedBy>Abdul Chowdhury</cp:lastModifiedBy>
  <cp:revision>17</cp:revision>
  <dcterms:created xsi:type="dcterms:W3CDTF">2013-01-27T09:14:16Z</dcterms:created>
  <dcterms:modified xsi:type="dcterms:W3CDTF">2025-11-24T11:59:17Z</dcterms:modified>
  <cp:category/>
</cp:coreProperties>
</file>