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8"/>
  </p:normalViewPr>
  <p:slideViewPr>
    <p:cSldViewPr snapToGrid="0" snapToObjects="1">
      <p:cViewPr varScale="1">
        <p:scale>
          <a:sx n="105" d="100"/>
          <a:sy n="105" d="100"/>
        </p:scale>
        <p:origin x="174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815CBD-20D2-6B4A-B1D2-7101EC7340A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829165-A73E-0C44-ACE2-DB78A7F82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27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829165-A73E-0C44-ACE2-DB78A7F828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5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icmiam2025@gmail.com" TargetMode="External"/><Relationship Id="rId4" Type="http://schemas.openxmlformats.org/officeDocument/2006/relationships/hyperlink" Target="https://icmiam.com/RegistrationGuideline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F5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noProof="0" dirty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33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2019300" y="125358"/>
            <a:ext cx="6990632" cy="6155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FFFFFF"/>
                </a:solidFill>
              </a:defRPr>
            </a:pPr>
            <a:r>
              <a:rPr lang="en-AU" noProof="0" dirty="0"/>
              <a:t>Data Analytics for Asset Management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79653" y="902581"/>
            <a:ext cx="238469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03366"/>
                </a:solidFill>
              </a:defRPr>
            </a:pPr>
            <a:r>
              <a:rPr lang="en-AU" noProof="0" dirty="0"/>
              <a:t>Two-Hour Workshop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1" y="1826532"/>
            <a:ext cx="822960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/>
            </a:pPr>
            <a:r>
              <a:rPr lang="en-AU" noProof="0" dirty="0"/>
              <a:t>This workshop introduces participants to core data analytics concepts and their applications in asset management. The focus is on </a:t>
            </a:r>
            <a:r>
              <a:rPr lang="en-AU" b="1" u="sng" noProof="0" dirty="0"/>
              <a:t>descriptive</a:t>
            </a:r>
            <a:r>
              <a:rPr lang="en-AU" noProof="0" dirty="0"/>
              <a:t>, </a:t>
            </a:r>
            <a:r>
              <a:rPr lang="en-AU" b="1" u="sng" noProof="0" dirty="0"/>
              <a:t>diagnostic</a:t>
            </a:r>
            <a:r>
              <a:rPr lang="en-AU" noProof="0" dirty="0"/>
              <a:t>, and </a:t>
            </a:r>
            <a:r>
              <a:rPr lang="en-AU" b="1" u="sng" noProof="0" dirty="0"/>
              <a:t>predictive</a:t>
            </a:r>
            <a:r>
              <a:rPr lang="en-AU" noProof="0" dirty="0"/>
              <a:t> </a:t>
            </a:r>
            <a:r>
              <a:rPr lang="en-AU" b="1" noProof="0" dirty="0"/>
              <a:t>analytics</a:t>
            </a:r>
            <a:r>
              <a:rPr lang="en-AU" noProof="0" dirty="0"/>
              <a:t>, illustrating how data drives intelligent maintenance, reliability, and operational decisions.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59712" y="4944185"/>
            <a:ext cx="3695050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en-AU" b="1" noProof="0" dirty="0"/>
              <a:t>Presenter:</a:t>
            </a:r>
          </a:p>
          <a:p>
            <a:pPr>
              <a:defRPr sz="1400"/>
            </a:pPr>
            <a:r>
              <a:rPr lang="en-AU" noProof="0" dirty="0"/>
              <a:t>Prof. </a:t>
            </a:r>
            <a:r>
              <a:rPr lang="en-AU" noProof="0" dirty="0" err="1"/>
              <a:t>Jhareswar</a:t>
            </a:r>
            <a:r>
              <a:rPr lang="en-AU" noProof="0" dirty="0"/>
              <a:t> Maiti</a:t>
            </a:r>
          </a:p>
          <a:p>
            <a:pPr>
              <a:defRPr sz="1400"/>
            </a:pPr>
            <a:r>
              <a:rPr lang="en-AU" noProof="0" dirty="0"/>
              <a:t>Department of Industrial &amp; Systems Engineering</a:t>
            </a:r>
          </a:p>
          <a:p>
            <a:pPr>
              <a:defRPr sz="1400"/>
            </a:pPr>
            <a:r>
              <a:rPr lang="en-AU" noProof="0" dirty="0"/>
              <a:t>IIT Kharagpur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076" y="1380950"/>
            <a:ext cx="8216994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500" i="1">
                <a:solidFill>
                  <a:srgbClr val="003366"/>
                </a:solidFill>
              </a:defRPr>
            </a:pPr>
            <a:r>
              <a:rPr lang="en-AU" sz="1600" noProof="0" dirty="0">
                <a:solidFill>
                  <a:srgbClr val="002060"/>
                </a:solidFill>
              </a:rPr>
              <a:t>Explore how data analytics transforms asset performance, reliability, and maintenance decisions.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05BB34E-A13B-4A67-AFCF-745FE94252A8}"/>
              </a:ext>
            </a:extLst>
          </p:cNvPr>
          <p:cNvSpPr/>
          <p:nvPr/>
        </p:nvSpPr>
        <p:spPr>
          <a:xfrm>
            <a:off x="0" y="151894"/>
            <a:ext cx="2019300" cy="6155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noProof="0" dirty="0"/>
              <a:t>ICMIAM2025</a:t>
            </a:r>
          </a:p>
          <a:p>
            <a:pPr algn="ctr"/>
            <a:r>
              <a:rPr lang="en-AU" sz="1000" b="1" noProof="0" dirty="0"/>
              <a:t>December 10-12, 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F8479E-0FE2-4E0A-9B37-FBBA4E98E56B}"/>
              </a:ext>
            </a:extLst>
          </p:cNvPr>
          <p:cNvSpPr txBox="1"/>
          <p:nvPr/>
        </p:nvSpPr>
        <p:spPr>
          <a:xfrm>
            <a:off x="6069711" y="4889650"/>
            <a:ext cx="272895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/>
            </a:pPr>
            <a:r>
              <a:rPr lang="en-AU" noProof="0" dirty="0"/>
              <a:t>🕒 Duration: 2-Hour</a:t>
            </a:r>
          </a:p>
          <a:p>
            <a:pPr>
              <a:defRPr sz="1400"/>
            </a:pPr>
            <a:r>
              <a:rPr lang="en-AU" noProof="0" dirty="0"/>
              <a:t>💻 Mode: Interactive Lecture &amp; </a:t>
            </a:r>
            <a:r>
              <a:rPr lang="en-AU" noProof="0" dirty="0" err="1"/>
              <a:t>Démonstrations</a:t>
            </a:r>
            <a:endParaRPr lang="en-AU" noProof="0" dirty="0"/>
          </a:p>
          <a:p>
            <a:pPr>
              <a:defRPr sz="1400"/>
            </a:pPr>
            <a:r>
              <a:rPr lang="en-AU" noProof="0" dirty="0"/>
              <a:t>Time: 4-6pm</a:t>
            </a:r>
          </a:p>
          <a:p>
            <a:pPr>
              <a:defRPr sz="1400"/>
            </a:pPr>
            <a:r>
              <a:rPr lang="en-AU" noProof="0" dirty="0"/>
              <a:t>Date: December 9, 2025</a:t>
            </a:r>
          </a:p>
          <a:p>
            <a:pPr>
              <a:defRPr sz="1400"/>
            </a:pPr>
            <a:r>
              <a:rPr lang="en-AU" noProof="0" dirty="0"/>
              <a:t>Venue: Berwick Campus, </a:t>
            </a:r>
            <a:br>
              <a:rPr lang="en-AU" noProof="0" dirty="0"/>
            </a:br>
            <a:r>
              <a:rPr lang="en-AU" noProof="0" dirty="0"/>
              <a:t>100 Clyde Road, Berwick, Vic 3806</a:t>
            </a:r>
          </a:p>
          <a:p>
            <a:pPr>
              <a:defRPr sz="1400"/>
            </a:pPr>
            <a:r>
              <a:rPr lang="en-AU" noProof="0" dirty="0"/>
              <a:t>Federation University Australia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1C35158-8CB9-45FC-A997-29D7AD26E9FB}"/>
              </a:ext>
            </a:extLst>
          </p:cNvPr>
          <p:cNvGrpSpPr/>
          <p:nvPr/>
        </p:nvGrpSpPr>
        <p:grpSpPr>
          <a:xfrm>
            <a:off x="590876" y="2680740"/>
            <a:ext cx="8229599" cy="2263445"/>
            <a:chOff x="667076" y="2762274"/>
            <a:chExt cx="8229599" cy="2263445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BB1FE28C-A65B-471B-A94B-DC8964EB29CE}"/>
                </a:ext>
              </a:extLst>
            </p:cNvPr>
            <p:cNvSpPr txBox="1">
              <a:spLocks/>
            </p:cNvSpPr>
            <p:nvPr/>
          </p:nvSpPr>
          <p:spPr>
            <a:xfrm>
              <a:off x="667076" y="2762274"/>
              <a:ext cx="3695050" cy="1976628"/>
            </a:xfrm>
            <a:prstGeom prst="rect">
              <a:avLst/>
            </a:prstGeom>
            <a:grpFill/>
          </p:spPr>
          <p:txBody>
            <a:bodyPr/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600" b="1" noProof="0" dirty="0"/>
                <a:t>Learning Objectives</a:t>
              </a:r>
            </a:p>
            <a:p>
              <a:r>
                <a:rPr lang="en-AU" sz="1600" noProof="0" dirty="0"/>
                <a:t>Understand the analytics continuum: descriptive → diagnostic → predictive</a:t>
              </a:r>
            </a:p>
            <a:p>
              <a:r>
                <a:rPr lang="en-AU" sz="1600" noProof="0" dirty="0"/>
                <a:t>Gain hands-on insights into asset data analysis and visualization</a:t>
              </a:r>
            </a:p>
            <a:p>
              <a:r>
                <a:rPr lang="en-AU" sz="1600" noProof="0" dirty="0"/>
                <a:t>Learn how analytics enhances maintenance and reliability decisions</a:t>
              </a:r>
            </a:p>
          </p:txBody>
        </p:sp>
        <p:sp>
          <p:nvSpPr>
            <p:cNvPr id="14" name="Content Placeholder 2">
              <a:extLst>
                <a:ext uri="{FF2B5EF4-FFF2-40B4-BE49-F238E27FC236}">
                  <a16:creationId xmlns:a16="http://schemas.microsoft.com/office/drawing/2014/main" id="{A5E23311-DD6B-45BF-8050-9DC53E400FC3}"/>
                </a:ext>
              </a:extLst>
            </p:cNvPr>
            <p:cNvSpPr txBox="1">
              <a:spLocks/>
            </p:cNvSpPr>
            <p:nvPr/>
          </p:nvSpPr>
          <p:spPr>
            <a:xfrm>
              <a:off x="4269811" y="2768294"/>
              <a:ext cx="4626864" cy="2257425"/>
            </a:xfrm>
            <a:prstGeom prst="rect">
              <a:avLst/>
            </a:prstGeom>
            <a:grpFill/>
          </p:spPr>
          <p:txBody>
            <a:bodyPr>
              <a:normAutofit fontScale="70000" lnSpcReduction="20000"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2300" b="1" noProof="0" dirty="0"/>
                <a:t>Topics</a:t>
              </a:r>
            </a:p>
            <a:p>
              <a:r>
                <a:rPr lang="en-AU" sz="2000" b="1" u="sng" noProof="0" dirty="0"/>
                <a:t>Introduction &amp; Contexts </a:t>
              </a:r>
              <a:r>
                <a:rPr lang="en-AU" sz="2000" noProof="0" dirty="0"/>
                <a:t>– Role of data analytics in asset management</a:t>
              </a:r>
            </a:p>
            <a:p>
              <a:r>
                <a:rPr lang="en-AU" sz="2000" b="1" u="sng" noProof="0" dirty="0"/>
                <a:t>Descriptive Analytics </a:t>
              </a:r>
              <a:r>
                <a:rPr lang="en-AU" sz="2000" noProof="0" dirty="0"/>
                <a:t>– Data summarization, visualization, and KPIs (MTBF, MTTR, OEE) quantification</a:t>
              </a:r>
            </a:p>
            <a:p>
              <a:r>
                <a:rPr lang="en-AU" sz="2000" b="1" u="sng" noProof="0" dirty="0"/>
                <a:t>Diagnostic Analytics </a:t>
              </a:r>
              <a:r>
                <a:rPr lang="en-AU" sz="2000" noProof="0" dirty="0"/>
                <a:t>– Correlation, regression, and root cause analysis</a:t>
              </a:r>
            </a:p>
            <a:p>
              <a:r>
                <a:rPr lang="en-AU" sz="2000" b="1" u="sng" noProof="0" dirty="0"/>
                <a:t>Predictive Analytics </a:t>
              </a:r>
              <a:r>
                <a:rPr lang="en-AU" sz="2000" noProof="0" dirty="0"/>
                <a:t>– Degradation </a:t>
              </a:r>
              <a:r>
                <a:rPr lang="en-AU" sz="2000" noProof="0" dirty="0" err="1"/>
                <a:t>modeling</a:t>
              </a:r>
              <a:r>
                <a:rPr lang="en-AU" sz="2000" noProof="0" dirty="0"/>
                <a:t> and RUL prediction</a:t>
              </a:r>
            </a:p>
            <a:p>
              <a:r>
                <a:rPr lang="en-AU" sz="2000" b="1" u="sng" noProof="0" dirty="0"/>
                <a:t>Applications &amp; Software </a:t>
              </a:r>
              <a:r>
                <a:rPr lang="en-AU" sz="2000" noProof="0" dirty="0"/>
                <a:t>– Illustrative examples with Excel based solutions</a:t>
              </a: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9E8B76ED-4B57-432B-8DA8-05EE5A86DB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067" y="4821817"/>
            <a:ext cx="1373645" cy="141748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BCDC628-3AF6-2280-42F1-1E947F9182A0}"/>
              </a:ext>
            </a:extLst>
          </p:cNvPr>
          <p:cNvSpPr txBox="1"/>
          <p:nvPr/>
        </p:nvSpPr>
        <p:spPr>
          <a:xfrm>
            <a:off x="590876" y="6318407"/>
            <a:ext cx="5044714" cy="4924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en-AU" sz="1200" b="1" noProof="0" dirty="0"/>
              <a:t>Workshop </a:t>
            </a:r>
            <a:r>
              <a:rPr lang="en-AU" sz="1200" b="1" dirty="0"/>
              <a:t>registration link: </a:t>
            </a:r>
            <a:r>
              <a:rPr lang="en-AU" sz="1200" b="1" dirty="0">
                <a:hlinkClick r:id="rId4"/>
              </a:rPr>
              <a:t>https://icmiam.com/RegistrationGuidelines.php</a:t>
            </a:r>
            <a:br>
              <a:rPr lang="en-AU" sz="1200" b="1" dirty="0"/>
            </a:br>
            <a:r>
              <a:rPr lang="en-AU" sz="1200" b="1" dirty="0"/>
              <a:t>Contact email: </a:t>
            </a:r>
            <a:r>
              <a:rPr lang="en-AU" sz="1400" dirty="0">
                <a:hlinkClick r:id="rId5" tooltip="mailto:icmiam2025@gmail.com"/>
              </a:rPr>
              <a:t>icmiam2025@gmail.com</a:t>
            </a:r>
            <a:endParaRPr lang="en-AU" sz="1200" noProof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5a5cf9e-1c88-4590-99c3-d27ae55e4e14}" enabled="1" method="Privileged" siteId="{cdf54d0f-cccc-4bf5-a773-9107927d3c5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229</Words>
  <Application>Microsoft Macintosh PowerPoint</Application>
  <PresentationFormat>On-screen Show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cp:keywords/>
  <dc:description>generated using python-pptx</dc:description>
  <cp:lastModifiedBy>Abdul Chowdhury</cp:lastModifiedBy>
  <cp:revision>15</cp:revision>
  <dcterms:created xsi:type="dcterms:W3CDTF">2013-01-27T09:14:16Z</dcterms:created>
  <dcterms:modified xsi:type="dcterms:W3CDTF">2025-11-24T11:57:35Z</dcterms:modified>
  <cp:category/>
</cp:coreProperties>
</file>